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83" r:id="rId4"/>
  </p:sldMasterIdLst>
  <p:notesMasterIdLst>
    <p:notesMasterId r:id="rId24"/>
  </p:notesMasterIdLst>
  <p:handoutMasterIdLst>
    <p:handoutMasterId r:id="rId25"/>
  </p:handoutMasterIdLst>
  <p:sldIdLst>
    <p:sldId id="325" r:id="rId5"/>
    <p:sldId id="307" r:id="rId6"/>
    <p:sldId id="312" r:id="rId7"/>
    <p:sldId id="341" r:id="rId8"/>
    <p:sldId id="342" r:id="rId9"/>
    <p:sldId id="343" r:id="rId10"/>
    <p:sldId id="344" r:id="rId11"/>
    <p:sldId id="345" r:id="rId12"/>
    <p:sldId id="346" r:id="rId13"/>
    <p:sldId id="347" r:id="rId14"/>
    <p:sldId id="348" r:id="rId15"/>
    <p:sldId id="349" r:id="rId16"/>
    <p:sldId id="350" r:id="rId17"/>
    <p:sldId id="351" r:id="rId18"/>
    <p:sldId id="352" r:id="rId19"/>
    <p:sldId id="353" r:id="rId20"/>
    <p:sldId id="354" r:id="rId21"/>
    <p:sldId id="339" r:id="rId22"/>
    <p:sldId id="32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5394" autoAdjust="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2069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04B9809-3C73-CA2B-1791-620EA168CC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7B1C58-A1FD-D1E1-33AB-1303C48435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6AA30A-158D-435B-B1F3-6FF82BD60FDF}" type="datetimeFigureOut">
              <a:rPr lang="en-US" smtClean="0"/>
              <a:t>5/11/2025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17A0D9-659F-DDC6-CBD8-29B61E0FF7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9E0617-6128-05F5-8F48-6A0A1D1479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0A24AC-02A6-46A1-A072-EAC8AC25DC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919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A0313-F537-4ED0-973B-4729E10A826A}" type="datetimeFigureOut">
              <a:rPr lang="en-US" smtClean="0"/>
              <a:t>5/11/2025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C92804-03A6-47F6-A893-4DDB8903A8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17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182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977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034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841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0472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0472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46538D75-00C2-DE73-4C65-FE94AC658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6B601B81-68C1-B63A-105C-EC637DF56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9F3E495-0415-392A-9A07-34555BBC7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42765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268C47-2910-B99C-EC67-F6649ADC2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019515-4A04-FBE0-E89C-86ECBB7E9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D9C272-2490-C827-9BE5-9CEE41850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05413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32613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3943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FF68BE-C313-C839-B719-0339AC344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4F4E5F-FFF4-F934-3DD9-134F8D242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FE0F82-88EB-FAE2-FC02-99D5EE301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20741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F7D84AA-0BCE-9C85-4510-34EBAE061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24" y="708955"/>
            <a:ext cx="12193526" cy="5463893"/>
            <a:chOff x="-1524" y="708955"/>
            <a:chExt cx="12193526" cy="546389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41002A6-9DB7-26A1-2425-8C496B953CA4}"/>
                </a:ext>
              </a:extLst>
            </p:cNvPr>
            <p:cNvSpPr/>
            <p:nvPr userDrawn="1"/>
          </p:nvSpPr>
          <p:spPr>
            <a:xfrm>
              <a:off x="-1524" y="709613"/>
              <a:ext cx="12192000" cy="5463235"/>
            </a:xfrm>
            <a:prstGeom prst="rect">
              <a:avLst/>
            </a:prstGeom>
            <a:solidFill>
              <a:schemeClr val="accent3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9F029623-B14D-1CDC-9D8F-47D563937B5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3670" t="-7182" r="-9886" b="52046"/>
            <a:stretch/>
          </p:blipFill>
          <p:spPr>
            <a:xfrm>
              <a:off x="-1" y="1162050"/>
              <a:ext cx="5568949" cy="5009032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B4D8031F-ED2A-8D7E-D369-6BF3256FE3F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56" t="-7183" r="44925" b="48899"/>
            <a:stretch/>
          </p:blipFill>
          <p:spPr>
            <a:xfrm rot="16200000">
              <a:off x="7239292" y="366674"/>
              <a:ext cx="4610430" cy="5294991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28D3FB-54EA-410D-A062-8F118E5D0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93477A-1279-4BCC-8257-14CC2361F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7F04C86-E215-DFBB-8302-70BCCDFC2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708956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29577F-647F-5850-5636-6ED05B995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94828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CBFB4F-DC16-FC59-E9E7-B92910449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16429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690604-E7DB-AFA3-7E13-CAFF46FF5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7968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2874C2-BA39-4778-DC11-487CC4FC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605041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6D6334D-FB4A-4843-F2FB-1CAC50021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86958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FC043C06-5053-E291-E708-44B684DC52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932" y="1115167"/>
            <a:ext cx="8534136" cy="4655385"/>
          </a:xfrm>
        </p:spPr>
        <p:txBody>
          <a:bodyPr>
            <a:noAutofit/>
          </a:bodyPr>
          <a:lstStyle>
            <a:lvl1pPr algn="ctr">
              <a:defRPr sz="72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268248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F9E0CFE-F27B-4D50-AA2F-7146CA90E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" y="2138289"/>
            <a:ext cx="12188952" cy="4033912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2C488A36-B0CB-7B46-C2A6-BA57D39EC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860" r="37853" b="27738"/>
          <a:stretch/>
        </p:blipFill>
        <p:spPr>
          <a:xfrm>
            <a:off x="6962087" y="2143124"/>
            <a:ext cx="5226865" cy="4033839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A8614BA2-9387-F1B5-B7DB-B34DAE90FE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2177" y="365125"/>
            <a:ext cx="10778937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994EC89-4FAE-445C-A6E8-D55E4A34DE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2899" y="2350108"/>
            <a:ext cx="10778221" cy="3609461"/>
          </a:xfrm>
        </p:spPr>
        <p:txBody>
          <a:bodyPr anchor="ctr" anchorCtr="0">
            <a:normAutofit/>
          </a:bodyPr>
          <a:lstStyle>
            <a:lvl1pPr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ECF93F-3E86-4C44-BAF1-ADE160CAD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A80DA6A-71F3-6286-F60A-EEEC918871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5F98B46-5DFC-3487-EB05-148905CA6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138288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D768F8E-3DFF-8D92-E3CF-5AE5F6DA5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045761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E83A1EA-5EE3-D81A-D135-860F481F6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64727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EA58FF-2FB1-3B78-FDCF-E5DC2EFE5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17220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3267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0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77B93E-437F-D9D6-D3D1-6DE5F025A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44200" y="1"/>
            <a:ext cx="751984" cy="6857999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74AAE1C-171A-32A3-E6FD-75252CAB8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796" t="12194" r="49125" b="12256"/>
          <a:stretch/>
        </p:blipFill>
        <p:spPr>
          <a:xfrm>
            <a:off x="10732660" y="-5609"/>
            <a:ext cx="763524" cy="686360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581E4B7-6D97-63BF-7E87-5E71F8BD8C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2178" y="365125"/>
            <a:ext cx="9733538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630934-DBD2-4535-961F-B198ABA2D0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9106" y="2198915"/>
            <a:ext cx="9741183" cy="334531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aseline="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20D2A6-7700-487F-AC7E-A5A2C30DC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C30D6A-6415-42E1-89E9-EF806C3FE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05DBF26-BAB3-D5FD-5EA7-310263D4C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40584B-2A03-52F7-B667-9CD1A2BD7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605041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C0872-DC48-53B1-8569-7A913D92D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0744200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635D700-0F05-E0E7-FB42-2FC890C26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0630770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C00B3F-62BE-8535-5239-46279DF1B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052457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45414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B7AE2FB-B934-16AA-2537-04016B7F1A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2897" y="576263"/>
            <a:ext cx="5646541" cy="3304494"/>
          </a:xfrm>
        </p:spPr>
        <p:txBody>
          <a:bodyPr anchor="b" anchorCtr="0">
            <a:normAutofit/>
          </a:bodyPr>
          <a:lstStyle>
            <a:lvl1pPr>
              <a:defRPr sz="4400"/>
            </a:lvl1pPr>
          </a:lstStyle>
          <a:p>
            <a:pPr algn="l">
              <a:lnSpc>
                <a:spcPts val="5800"/>
              </a:lnSpc>
            </a:pPr>
            <a:r>
              <a:rPr lang="en-US" sz="4800" dirty="0"/>
              <a:t>Click to add title 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B5241927-0828-2C0E-290E-E82A357BC8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2275" y="4148138"/>
            <a:ext cx="5673726" cy="15287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6379D45C-F78A-E101-CD9D-C98EA6E6C5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3095" y="-1"/>
            <a:ext cx="5013087" cy="6857998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4F6DF6-2D97-1E21-15A5-D0E9397E2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504656" y="2020824"/>
            <a:ext cx="687343" cy="1896697"/>
          </a:xfrm>
          <a:prstGeom prst="rect">
            <a:avLst/>
          </a:prstGeom>
          <a:solidFill>
            <a:schemeClr val="accent3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14061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9BDEB7A-D103-487A-8C1B-9145FB24B6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2897" y="539496"/>
            <a:ext cx="5228393" cy="269719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sz="4800" dirty="0"/>
              <a:t>Click to add title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017A3E-25F7-41D5-AABB-24D0E2673A6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2897" y="3354749"/>
            <a:ext cx="5228392" cy="258247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05C0C26-4C66-47DC-B079-5B94C22F1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7E30B1-7066-9D31-7A11-7B81B65D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72E672D-C862-C853-0730-15E3C4953D67}"/>
              </a:ext>
            </a:extLst>
          </p:cNvPr>
          <p:cNvSpPr/>
          <p:nvPr userDrawn="1"/>
        </p:nvSpPr>
        <p:spPr>
          <a:xfrm>
            <a:off x="9884230" y="1"/>
            <a:ext cx="1611954" cy="6857999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0336ED-3DCB-4524-8A3F-9FBBD0B18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605041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15F86B-1A6A-ECD5-F63A-4280BADEF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9884230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B5534F0-444E-1FA5-FC8F-F04505FC0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9768622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119972F-DA18-8749-FF59-A83CA1E1F4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9372495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7D80A1-B7E7-2F80-975E-2E87C591BB67}"/>
              </a:ext>
            </a:extLst>
          </p:cNvPr>
          <p:cNvSpPr/>
          <p:nvPr userDrawn="1"/>
        </p:nvSpPr>
        <p:spPr>
          <a:xfrm>
            <a:off x="7760541" y="1"/>
            <a:ext cx="1611954" cy="6857999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E88F6AB-6890-F7DE-7C01-CE237F778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9481352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F6575E3-45E3-206E-9037-D8FD562B7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760541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BE4BC31-600E-ECD3-1E7F-FE4F6F720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644933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3F8CA839-B327-1ECD-C35D-02164F5BBD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706" t="12194" r="49126" b="12256"/>
          <a:stretch/>
        </p:blipFill>
        <p:spPr>
          <a:xfrm>
            <a:off x="9884229" y="-5609"/>
            <a:ext cx="1611955" cy="6863608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E1A97957-D274-4D24-1862-D53BF72826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790" t="12194" r="70042" b="12256"/>
          <a:stretch/>
        </p:blipFill>
        <p:spPr>
          <a:xfrm>
            <a:off x="7753789" y="5610"/>
            <a:ext cx="1611955" cy="686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01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4" y="1825625"/>
            <a:ext cx="10515600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25CBB87-BE9B-82CE-8A24-F21EEA036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2131628-C033-9728-C4CF-90CDBCB8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67216CA-9A26-BBE7-68A3-9237D22CD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12729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B034DD9-4A61-318F-88CF-79721B55A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496DA99-E916-9F7C-9E88-AA06046AE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1CC86B5-B6B3-4633-0D90-AACB44D0D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2490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78F7F10-35F6-E392-D41B-3CD300D5CCF8}"/>
              </a:ext>
            </a:extLst>
          </p:cNvPr>
          <p:cNvSpPr/>
          <p:nvPr/>
        </p:nvSpPr>
        <p:spPr>
          <a:xfrm>
            <a:off x="0" y="685800"/>
            <a:ext cx="11494008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181600" cy="420638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Char char="¬"/>
            </a:pPr>
            <a:r>
              <a:rPr lang="en-US"/>
              <a:t>Click to edit Master text styles</a:t>
            </a:r>
          </a:p>
          <a:p>
            <a:pPr lvl="1">
              <a:buChar char="¬"/>
            </a:pPr>
            <a:r>
              <a:rPr lang="en-US"/>
              <a:t>Second level</a:t>
            </a:r>
          </a:p>
          <a:p>
            <a:pPr lvl="2">
              <a:buChar char="¬"/>
            </a:pPr>
            <a:r>
              <a:rPr lang="en-US"/>
              <a:t>Third level</a:t>
            </a:r>
          </a:p>
          <a:p>
            <a:pPr lvl="3">
              <a:buChar char="¬"/>
            </a:pPr>
            <a:r>
              <a:rPr lang="en-US"/>
              <a:t>Fourth level</a:t>
            </a:r>
          </a:p>
          <a:p>
            <a:pPr lvl="4">
              <a:buChar char="¬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56178" y="1825625"/>
            <a:ext cx="518004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35274CEC-210E-BC97-9B79-A7D801E4B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86B3D53-F805-C08E-2359-498218FC6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1C4695B-D7BD-45F7-EB23-6FDAF2410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61204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A1F52B7-5271-53AA-8260-0CF50FF8DA3C}"/>
              </a:ext>
            </a:extLst>
          </p:cNvPr>
          <p:cNvSpPr/>
          <p:nvPr/>
        </p:nvSpPr>
        <p:spPr>
          <a:xfrm>
            <a:off x="0" y="685800"/>
            <a:ext cx="11494008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78" y="365125"/>
            <a:ext cx="10515600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17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2178" y="2505075"/>
            <a:ext cx="515778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5459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54590" y="2505075"/>
            <a:ext cx="5183188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198C3F1-4E77-7888-CDB8-CF9406E4A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93561D3-90F6-AD82-BCFE-90F9427D8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32F9B33-3FA7-526F-7B45-342EB64A1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46545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15600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9328E63-E075-39E2-BAA7-30CCAE2E7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A5894A5-0E01-F43E-C68A-2EFAB2EB8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250128C-CE40-2B40-1B89-7E9AAAAC4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50277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281B99-C6A0-F92A-BDD3-BB362196501C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B8367C-67E1-A50A-1584-F859A6FED9C9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BB8861-51D7-741E-6B2C-25412D40E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69A2F-0657-B33B-8334-C458A9538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4FC84-48ED-0480-2497-FCD84C127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31472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12425" cy="1600200"/>
          </a:xfrm>
        </p:spPr>
        <p:txBody>
          <a:bodyPr anchor="b">
            <a:norm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2830" y="2199340"/>
            <a:ext cx="6172200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3932237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3F37370-7C05-0AAE-A0C3-9EE620A84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900B8E3-39E6-A88A-BBFB-717596EB3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48E340D-1840-D987-3EEA-963BDDE31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05018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3932237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1276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3932237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0F28E44-58BB-553B-BBD0-F292C66CC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F22D156-E5FE-F118-0553-B401F1965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8AEE0A6-6120-9BA2-5751-E0E2D8CF0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9915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4B53B4F-080C-8523-03AD-871CC3B8D168}"/>
              </a:ext>
            </a:extLst>
          </p:cNvPr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3B790B-70BD-FD52-2540-F1DA4882170E}"/>
              </a:ext>
            </a:extLst>
          </p:cNvPr>
          <p:cNvSpPr/>
          <p:nvPr/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 descr="Tag=AccentColor&#10;Flavor=Light&#10;Target=Line">
            <a:extLst>
              <a:ext uri="{FF2B5EF4-FFF2-40B4-BE49-F238E27FC236}">
                <a16:creationId xmlns:a16="http://schemas.microsoft.com/office/drawing/2014/main" id="{7D4FC5F0-CBD6-AEEB-4902-28D624068890}"/>
              </a:ext>
            </a:extLst>
          </p:cNvPr>
          <p:cNvCxnSpPr>
            <a:cxnSpLocks/>
          </p:cNvCxnSpPr>
          <p:nvPr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 descr="Tag=AccentColor&#10;Flavor=Light&#10;Target=Line">
            <a:extLst>
              <a:ext uri="{FF2B5EF4-FFF2-40B4-BE49-F238E27FC236}">
                <a16:creationId xmlns:a16="http://schemas.microsoft.com/office/drawing/2014/main" id="{FA9EB4DB-DDA5-1A45-7D87-B2BF67D2D1C3}"/>
              </a:ext>
            </a:extLst>
          </p:cNvPr>
          <p:cNvCxnSpPr>
            <a:cxnSpLocks/>
          </p:cNvCxnSpPr>
          <p:nvPr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-18288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289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9" r:id="rId14"/>
    <p:sldLayoutId id="2147483900" r:id="rId15"/>
    <p:sldLayoutId id="2147483907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2107B0-826E-4E2E-390A-A0CBF1F86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NORTHWIND SALES DATA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F55725-2CB0-4874-8D6A-A89A2B769127}"/>
              </a:ext>
            </a:extLst>
          </p:cNvPr>
          <p:cNvSpPr txBox="1"/>
          <p:nvPr/>
        </p:nvSpPr>
        <p:spPr>
          <a:xfrm>
            <a:off x="5632174" y="4704522"/>
            <a:ext cx="2153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-BY GAGANA.R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885810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6E144-BD22-4FD7-8CE9-F53A40052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932" y="766824"/>
            <a:ext cx="8534136" cy="626547"/>
          </a:xfrm>
        </p:spPr>
        <p:txBody>
          <a:bodyPr/>
          <a:lstStyle/>
          <a:p>
            <a:r>
              <a:rPr lang="en-IN" sz="2800" dirty="0">
                <a:solidFill>
                  <a:srgbClr val="008000"/>
                </a:solidFill>
                <a:latin typeface="Consolas" panose="020B0609020204030204" pitchFamily="49" charset="0"/>
              </a:rPr>
              <a:t>6.Suppliers and </a:t>
            </a:r>
            <a:r>
              <a:rPr lang="en-IN" sz="2800" dirty="0" err="1">
                <a:solidFill>
                  <a:srgbClr val="008000"/>
                </a:solidFill>
                <a:latin typeface="Consolas" panose="020B0609020204030204" pitchFamily="49" charset="0"/>
              </a:rPr>
              <a:t>ContactTitles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1A03CA-E5DB-425A-9CA0-D4CD5DB025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29" t="22209" r="44762" b="8340"/>
          <a:stretch/>
        </p:blipFill>
        <p:spPr>
          <a:xfrm>
            <a:off x="2641600" y="1393371"/>
            <a:ext cx="4426859" cy="47606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9A5F86-6529-415C-9566-67431C217CFE}"/>
              </a:ext>
            </a:extLst>
          </p:cNvPr>
          <p:cNvSpPr txBox="1"/>
          <p:nvPr/>
        </p:nvSpPr>
        <p:spPr>
          <a:xfrm>
            <a:off x="8403771" y="2394858"/>
            <a:ext cx="25254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WE USE </a:t>
            </a:r>
            <a:r>
              <a:rPr lang="en-US" b="1" dirty="0"/>
              <a:t>&lt;&gt;</a:t>
            </a:r>
            <a:r>
              <a:rPr lang="en-US" dirty="0"/>
              <a:t> </a:t>
            </a:r>
            <a:r>
              <a:rPr lang="en-US" b="1" dirty="0"/>
              <a:t>OPERATOR</a:t>
            </a:r>
            <a:r>
              <a:rPr lang="en-US" dirty="0"/>
              <a:t> TO FILTER OUT ROWS WHERE TWO  ARE NOT EQUAL.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5335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12698-6CEA-4AF1-AFF5-23D933F5B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932" y="1115168"/>
            <a:ext cx="8534136" cy="655576"/>
          </a:xfrm>
        </p:spPr>
        <p:txBody>
          <a:bodyPr/>
          <a:lstStyle/>
          <a:p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7.Products with “queso” in ProductName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4A298D-5CBD-48E1-A40A-081325A6B2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29" t="21361" r="52262" b="42642"/>
          <a:stretch/>
        </p:blipFill>
        <p:spPr>
          <a:xfrm>
            <a:off x="4151084" y="1944915"/>
            <a:ext cx="3512459" cy="24674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9EEE92-98A8-46E5-A625-7A53916BE40C}"/>
              </a:ext>
            </a:extLst>
          </p:cNvPr>
          <p:cNvSpPr txBox="1"/>
          <p:nvPr/>
        </p:nvSpPr>
        <p:spPr>
          <a:xfrm>
            <a:off x="2278743" y="4920343"/>
            <a:ext cx="7765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WE USE </a:t>
            </a:r>
            <a:r>
              <a:rPr lang="en-US" b="1" dirty="0"/>
              <a:t>LIKE OPERATOR </a:t>
            </a:r>
            <a:r>
              <a:rPr lang="en-US" dirty="0"/>
              <a:t>WITH </a:t>
            </a:r>
            <a:r>
              <a:rPr lang="en-US" b="1" dirty="0"/>
              <a:t>WILDCARDS</a:t>
            </a:r>
            <a:r>
              <a:rPr lang="en-US" dirty="0"/>
              <a:t> TO SEARCH FOR A SPECIFIED PATTERN IN A COLUMN.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9168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D1D49-C72D-4A1B-B296-C584A6437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932" y="737796"/>
            <a:ext cx="8534136" cy="597519"/>
          </a:xfrm>
        </p:spPr>
        <p:txBody>
          <a:bodyPr/>
          <a:lstStyle/>
          <a:p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8.Orders shipping to France or Belgium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B8FEF-7542-455D-A233-BA66FAD4C2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47" t="21361" r="38333" b="8551"/>
          <a:stretch/>
        </p:blipFill>
        <p:spPr>
          <a:xfrm>
            <a:off x="1059543" y="1335315"/>
            <a:ext cx="5196114" cy="48042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6823D3-0BB9-4183-998D-1E981E24259F}"/>
              </a:ext>
            </a:extLst>
          </p:cNvPr>
          <p:cNvSpPr txBox="1"/>
          <p:nvPr/>
        </p:nvSpPr>
        <p:spPr>
          <a:xfrm>
            <a:off x="7503886" y="2537099"/>
            <a:ext cx="32221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WE USE </a:t>
            </a:r>
            <a:r>
              <a:rPr lang="en-US" b="1" dirty="0"/>
              <a:t>OR OPERATOR </a:t>
            </a:r>
            <a:r>
              <a:rPr lang="en-US" dirty="0"/>
              <a:t>IN </a:t>
            </a:r>
            <a:r>
              <a:rPr lang="en-US" b="1" dirty="0"/>
              <a:t>WHERE CLAUSE </a:t>
            </a:r>
            <a:r>
              <a:rPr lang="en-US" dirty="0"/>
              <a:t>TO COMBINE MULTIPLE CONDITIONS.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6947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83D66-BA91-4927-B96F-4D911170B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087" y="679739"/>
            <a:ext cx="10508342" cy="742661"/>
          </a:xfrm>
        </p:spPr>
        <p:txBody>
          <a:bodyPr/>
          <a:lstStyle/>
          <a:p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9.Orders shipping to any country in Latin America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45383-E4C9-4867-B1A4-984259E383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10" t="22420" r="31904" b="8339"/>
          <a:stretch/>
        </p:blipFill>
        <p:spPr>
          <a:xfrm>
            <a:off x="1233714" y="1422400"/>
            <a:ext cx="6008915" cy="47461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091DA4-009B-4072-B3DF-FB9F63340DCC}"/>
              </a:ext>
            </a:extLst>
          </p:cNvPr>
          <p:cNvSpPr txBox="1"/>
          <p:nvPr/>
        </p:nvSpPr>
        <p:spPr>
          <a:xfrm>
            <a:off x="8273143" y="2828835"/>
            <a:ext cx="26851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WE USE </a:t>
            </a:r>
            <a:r>
              <a:rPr lang="en-US" b="1" dirty="0"/>
              <a:t>IN OPERATOR </a:t>
            </a:r>
            <a:r>
              <a:rPr lang="en-US" dirty="0"/>
              <a:t>TO MATCH A VALUE AGAINST A LIST OF VALUES.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498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28CF2-8275-45C7-BE07-C776E41D9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932" y="853910"/>
            <a:ext cx="8534136" cy="800719"/>
          </a:xfrm>
        </p:spPr>
        <p:txBody>
          <a:bodyPr/>
          <a:lstStyle/>
          <a:p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10.Employees, in order of age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80AFA1-6CD3-455E-AC3A-4618A01A9E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10" t="24326" r="45000" b="27926"/>
          <a:stretch/>
        </p:blipFill>
        <p:spPr>
          <a:xfrm>
            <a:off x="3889828" y="1792514"/>
            <a:ext cx="4412344" cy="32729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7935-9BF9-4530-9DB3-CE926225618A}"/>
              </a:ext>
            </a:extLst>
          </p:cNvPr>
          <p:cNvSpPr txBox="1"/>
          <p:nvPr/>
        </p:nvSpPr>
        <p:spPr>
          <a:xfrm>
            <a:off x="2075543" y="5210629"/>
            <a:ext cx="7736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WE USE </a:t>
            </a:r>
            <a:r>
              <a:rPr lang="en-US" b="1" dirty="0"/>
              <a:t>ORDER BY </a:t>
            </a:r>
            <a:r>
              <a:rPr lang="en-US" dirty="0"/>
              <a:t>CLAUSE TO SORT THE RESULT SET EITHER IN ASCENDING</a:t>
            </a:r>
            <a:r>
              <a:rPr lang="en-US" b="1" dirty="0"/>
              <a:t>(ASC) </a:t>
            </a:r>
            <a:r>
              <a:rPr lang="en-US" dirty="0"/>
              <a:t>OR DESCENDING</a:t>
            </a:r>
            <a:r>
              <a:rPr lang="en-US" b="1" dirty="0"/>
              <a:t>(DESC) </a:t>
            </a:r>
            <a:r>
              <a:rPr lang="en-US" dirty="0"/>
              <a:t>ORDER.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9220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713C-51DF-452C-A8A7-DC7CDCC78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579" y="868424"/>
            <a:ext cx="9477697" cy="699119"/>
          </a:xfrm>
        </p:spPr>
        <p:txBody>
          <a:bodyPr/>
          <a:lstStyle/>
          <a:p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11.Showing only the Date with a </a:t>
            </a:r>
            <a:r>
              <a:rPr lang="en-US" sz="2800" dirty="0" err="1">
                <a:solidFill>
                  <a:srgbClr val="008000"/>
                </a:solidFill>
                <a:latin typeface="Consolas" panose="020B0609020204030204" pitchFamily="49" charset="0"/>
              </a:rPr>
              <a:t>DateTime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 field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4734E4-52BA-4EC6-80B1-5FC9FD8E9C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04" t="26444" r="27381" b="28667"/>
          <a:stretch/>
        </p:blipFill>
        <p:spPr>
          <a:xfrm>
            <a:off x="3033486" y="1814286"/>
            <a:ext cx="6487885" cy="30770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4E2C6C-5C0A-4620-A27A-6F7D95A9401B}"/>
              </a:ext>
            </a:extLst>
          </p:cNvPr>
          <p:cNvSpPr txBox="1"/>
          <p:nvPr/>
        </p:nvSpPr>
        <p:spPr>
          <a:xfrm>
            <a:off x="3018971" y="5123543"/>
            <a:ext cx="7155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WE USE </a:t>
            </a:r>
            <a:r>
              <a:rPr lang="en-US" b="1" dirty="0"/>
              <a:t>CAST OPERATOR</a:t>
            </a:r>
            <a:r>
              <a:rPr lang="en-US" dirty="0"/>
              <a:t> TO CONVERT ONE DATATYPE TO ANOTHER.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7813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36EDB-F5C0-4863-BBAD-8C8BA8B71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332" y="723282"/>
            <a:ext cx="8534136" cy="916833"/>
          </a:xfrm>
        </p:spPr>
        <p:txBody>
          <a:bodyPr/>
          <a:lstStyle/>
          <a:p>
            <a:r>
              <a:rPr lang="en-IN" sz="2800" dirty="0">
                <a:solidFill>
                  <a:srgbClr val="008000"/>
                </a:solidFill>
                <a:latin typeface="Consolas" panose="020B0609020204030204" pitchFamily="49" charset="0"/>
              </a:rPr>
              <a:t>12.Employees full name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F07CDF-ABE0-4308-9E23-64DD68ABA9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28" t="26444" r="30002" b="29620"/>
          <a:stretch/>
        </p:blipFill>
        <p:spPr>
          <a:xfrm>
            <a:off x="3396342" y="1748971"/>
            <a:ext cx="6226365" cy="30117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AAE6CB-6DA9-4092-ABEE-F9D84F1E944B}"/>
              </a:ext>
            </a:extLst>
          </p:cNvPr>
          <p:cNvSpPr txBox="1"/>
          <p:nvPr/>
        </p:nvSpPr>
        <p:spPr>
          <a:xfrm>
            <a:off x="3149601" y="5148552"/>
            <a:ext cx="840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WE USE </a:t>
            </a:r>
            <a:r>
              <a:rPr lang="en-US" b="1" dirty="0"/>
              <a:t>+ ‘ ‘ + </a:t>
            </a:r>
            <a:r>
              <a:rPr lang="en-US" dirty="0"/>
              <a:t>TO PERFORM </a:t>
            </a:r>
            <a:r>
              <a:rPr lang="en-US" b="1" dirty="0"/>
              <a:t>CONCATENATION</a:t>
            </a:r>
            <a:r>
              <a:rPr lang="en-US" dirty="0"/>
              <a:t> OPERATION.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75217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330E-DA7F-4782-A87D-412F2F9BC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932" y="1013568"/>
            <a:ext cx="8534136" cy="568490"/>
          </a:xfrm>
        </p:spPr>
        <p:txBody>
          <a:bodyPr/>
          <a:lstStyle/>
          <a:p>
            <a:r>
              <a:rPr lang="en-IN" sz="2800" dirty="0">
                <a:solidFill>
                  <a:srgbClr val="008000"/>
                </a:solidFill>
                <a:latin typeface="Consolas" panose="020B0609020204030204" pitchFamily="49" charset="0"/>
              </a:rPr>
              <a:t>14.How many customers?</a:t>
            </a:r>
            <a:endParaRPr lang="en-I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1AACE8-FFE2-485C-9E37-4414F35AAD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29" t="27714" r="45953" b="46876"/>
          <a:stretch/>
        </p:blipFill>
        <p:spPr>
          <a:xfrm>
            <a:off x="3955142" y="2162629"/>
            <a:ext cx="4281716" cy="17417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DC15ED-1D02-4CE0-A909-0FBBD49DBD4A}"/>
              </a:ext>
            </a:extLst>
          </p:cNvPr>
          <p:cNvSpPr txBox="1"/>
          <p:nvPr/>
        </p:nvSpPr>
        <p:spPr>
          <a:xfrm>
            <a:off x="2569029" y="4426857"/>
            <a:ext cx="698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WE USE </a:t>
            </a:r>
            <a:r>
              <a:rPr lang="en-US" b="1" dirty="0"/>
              <a:t>COUNT OPERATOR </a:t>
            </a:r>
            <a:r>
              <a:rPr lang="en-US" dirty="0"/>
              <a:t>TO COUNT THE NUMBER OF ROWS.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11996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BAD7B4-5997-4A95-A2A9-773DF1F4C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818" y="983003"/>
            <a:ext cx="5646541" cy="396194"/>
          </a:xfrm>
        </p:spPr>
        <p:txBody>
          <a:bodyPr>
            <a:normAutofit fontScale="90000"/>
          </a:bodyPr>
          <a:lstStyle/>
          <a:p>
            <a:r>
              <a:rPr lang="en-US" dirty="0"/>
              <a:t>KEY TAKEAWAYS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A6A002-1BEB-AE76-169E-13071F9091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2275" y="2220686"/>
            <a:ext cx="5673726" cy="3456214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We used SQL for analyzing the Northwind database 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By using various SQL FUNCTIONS we were able to analyze the data better.</a:t>
            </a:r>
          </a:p>
        </p:txBody>
      </p:sp>
      <p:pic>
        <p:nvPicPr>
          <p:cNvPr id="11" name="Picture Placeholder 10" descr="A plant in a pot">
            <a:extLst>
              <a:ext uri="{FF2B5EF4-FFF2-40B4-BE49-F238E27FC236}">
                <a16:creationId xmlns:a16="http://schemas.microsoft.com/office/drawing/2014/main" id="{86E0BB36-7BDD-D349-82E5-EF4C5EC28FC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3" r="13"/>
          <a:stretch/>
        </p:blipFill>
        <p:spPr/>
      </p:pic>
    </p:spTree>
    <p:extLst>
      <p:ext uri="{BB962C8B-B14F-4D97-AF65-F5344CB8AC3E}">
        <p14:creationId xmlns:p14="http://schemas.microsoft.com/office/powerpoint/2010/main" val="3874960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F1F15-46F5-4A2B-AF38-34F3B8027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268" y="1207153"/>
            <a:ext cx="5228393" cy="2697190"/>
          </a:xfrm>
        </p:spPr>
        <p:txBody>
          <a:bodyPr>
            <a:normAutofit/>
          </a:bodyPr>
          <a:lstStyle/>
          <a:p>
            <a:r>
              <a:rPr lang="en-US" sz="88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15345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689D8-CDAC-4215-96CD-8548432CE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0502F-36D4-4E60-B6E9-08628B2C5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Data analysis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Northwind Sales Data Analysis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Analysis done using SQL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Key Takeaway</a:t>
            </a:r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86A23B90-D6E2-D980-7780-B6FC54FD8D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E0FD4B5-4088-0CC7-E6CC-DEA779045EB0}"/>
              </a:ext>
            </a:extLst>
          </p:cNvPr>
          <p:cNvSpPr txBox="1">
            <a:spLocks/>
          </p:cNvSpPr>
          <p:nvPr/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4F6043-7A67-491B-98BC-F933DED7226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309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1794-986C-4679-93EA-5F3C3EE6C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78" y="192847"/>
            <a:ext cx="9733538" cy="1325563"/>
          </a:xfrm>
        </p:spPr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5403B-F6A5-4855-B204-4A9D1F5B2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533" y="1351722"/>
            <a:ext cx="9741183" cy="3643919"/>
          </a:xfrm>
        </p:spPr>
        <p:txBody>
          <a:bodyPr>
            <a:normAutofit/>
          </a:bodyPr>
          <a:lstStyle/>
          <a:p>
            <a:r>
              <a:rPr lang="en-US" sz="2000" dirty="0"/>
              <a:t>Data Analysis is the process of analyzing raw data to find trends, insights and patterns that help in decision-making and solving real world business problems.</a:t>
            </a:r>
          </a:p>
          <a:p>
            <a:endParaRPr lang="en-US" dirty="0"/>
          </a:p>
          <a:p>
            <a:r>
              <a:rPr lang="en-US" sz="2400" b="1" dirty="0"/>
              <a:t>KEY ASPECTS</a:t>
            </a:r>
            <a:r>
              <a:rPr lang="en-US" sz="2000" dirty="0"/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/>
              <a:t>COLLECTION</a:t>
            </a:r>
            <a:r>
              <a:rPr lang="en-US" sz="2000" dirty="0"/>
              <a:t>: Gathering data from multiple sources.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/>
              <a:t>PROCESSING</a:t>
            </a:r>
            <a:r>
              <a:rPr lang="en-US" sz="2000" dirty="0"/>
              <a:t>: Cleaning and transforming data.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/>
              <a:t>ANALYSIS</a:t>
            </a:r>
            <a:r>
              <a:rPr lang="en-US" sz="2000" dirty="0"/>
              <a:t>: Applying statistical and machine learning techniques.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/>
              <a:t>VISUALIZATION</a:t>
            </a:r>
            <a:r>
              <a:rPr lang="en-US" sz="2000" dirty="0"/>
              <a:t>: Presenting data in an understandable format.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53F77DE-9A00-003D-3E35-AA011DA6A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AD73156-2390-BB42-48B5-818ECA165475}"/>
              </a:ext>
            </a:extLst>
          </p:cNvPr>
          <p:cNvSpPr txBox="1">
            <a:spLocks/>
          </p:cNvSpPr>
          <p:nvPr/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4F6043-7A67-491B-98BC-F933DED7226D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CB52C8-09F8-4EBF-8EAB-90B7FC69F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3642" y="2790458"/>
            <a:ext cx="2715820" cy="271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28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D3562-90F6-4F50-A7DE-C6F2D6B44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NORTHWIND SALES DATA ANALYSIS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0D924-FF4B-4526-85A5-83B74BA48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178" y="1756341"/>
            <a:ext cx="9741183" cy="3836075"/>
          </a:xfrm>
        </p:spPr>
        <p:txBody>
          <a:bodyPr>
            <a:normAutofit/>
          </a:bodyPr>
          <a:lstStyle/>
          <a:p>
            <a:r>
              <a:rPr lang="en-US" sz="2000" dirty="0"/>
              <a:t>In order to make data analysis, we will be using the Northwind File (SQL Server Backup File). </a:t>
            </a:r>
          </a:p>
          <a:p>
            <a:r>
              <a:rPr lang="en-US" sz="2000" dirty="0"/>
              <a:t>The Northwind database simulates a small business with tables for customers, orders, products, employees and more. </a:t>
            </a:r>
          </a:p>
          <a:p>
            <a:r>
              <a:rPr lang="en-US" sz="2000" dirty="0"/>
              <a:t>We will be using this SQL Backup file which is Northwind in our data analysis using SQL.</a:t>
            </a:r>
          </a:p>
          <a:p>
            <a:endParaRPr lang="en-US" dirty="0"/>
          </a:p>
          <a:p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LET’S SEE HOW WE CONDUCT OUR DATA ANALYSIS USING SQL IN THE CORRESPONDING QUESTIONS WITH IT’S CODE AND OUTPUT TO UNDERSTAND IT BETTER.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ABA82C-CD49-414B-BFEB-C8BA1FAF90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387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A6F8F-5A04-473C-AF6D-1C8AC0C66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636" y="927652"/>
            <a:ext cx="8534136" cy="465719"/>
          </a:xfrm>
        </p:spPr>
        <p:txBody>
          <a:bodyPr/>
          <a:lstStyle/>
          <a:p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1.Which shippers do we have?</a:t>
            </a:r>
            <a:endParaRPr lang="en-I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9E8263-B987-452D-BDEC-345FA56F88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67" t="26020" r="44761" b="42006"/>
          <a:stretch/>
        </p:blipFill>
        <p:spPr>
          <a:xfrm>
            <a:off x="3618789" y="1785256"/>
            <a:ext cx="4397829" cy="21916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D0A423-32F8-4FBD-8633-62FE99C743D5}"/>
              </a:ext>
            </a:extLst>
          </p:cNvPr>
          <p:cNvSpPr txBox="1"/>
          <p:nvPr/>
        </p:nvSpPr>
        <p:spPr>
          <a:xfrm>
            <a:off x="2554251" y="4723138"/>
            <a:ext cx="7953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WE USE</a:t>
            </a:r>
            <a:r>
              <a:rPr lang="en-US" b="1" dirty="0"/>
              <a:t> </a:t>
            </a:r>
            <a:r>
              <a:rPr lang="en-US" b="1" dirty="0">
                <a:ea typeface="Verdana" panose="020B0604030504040204" pitchFamily="34" charset="0"/>
              </a:rPr>
              <a:t>SELECT STATEMENT</a:t>
            </a:r>
            <a:r>
              <a:rPr lang="en-US" dirty="0">
                <a:ea typeface="Verdana" panose="020B0604030504040204" pitchFamily="34" charset="0"/>
              </a:rPr>
              <a:t> </a:t>
            </a:r>
            <a:r>
              <a:rPr lang="en-US" dirty="0"/>
              <a:t>TO SHOW THE LIST OF SHIPPERS.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7238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D045A-3BD8-42F8-BAE1-D86F2B06E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931" y="838181"/>
            <a:ext cx="8534136" cy="466889"/>
          </a:xfrm>
        </p:spPr>
        <p:txBody>
          <a:bodyPr/>
          <a:lstStyle/>
          <a:p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2.Certain fields from Categories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524A7B-3E41-4851-92AC-64DFCFAB9F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29" t="26020" r="47143" b="29090"/>
          <a:stretch/>
        </p:blipFill>
        <p:spPr>
          <a:xfrm>
            <a:off x="4172856" y="1661277"/>
            <a:ext cx="4136573" cy="30770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3D1588-F6EE-43FB-9DB9-269E98B29C71}"/>
              </a:ext>
            </a:extLst>
          </p:cNvPr>
          <p:cNvSpPr txBox="1"/>
          <p:nvPr/>
        </p:nvSpPr>
        <p:spPr>
          <a:xfrm>
            <a:off x="2728686" y="5094514"/>
            <a:ext cx="70249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WE USE </a:t>
            </a:r>
            <a:r>
              <a:rPr lang="en-US" b="1" dirty="0">
                <a:ea typeface="Verdana" panose="020B0604030504040204" pitchFamily="34" charset="0"/>
              </a:rPr>
              <a:t>SELECT STATEMENT </a:t>
            </a:r>
            <a:r>
              <a:rPr lang="en-US" dirty="0"/>
              <a:t>AND</a:t>
            </a:r>
            <a:r>
              <a:rPr lang="en-US" b="1" dirty="0"/>
              <a:t> COMMA (,) OPERATOR</a:t>
            </a:r>
            <a:r>
              <a:rPr lang="en-US" dirty="0"/>
              <a:t> TO SHOW ONLY SPECIFIC COLUMNS FROM THE CATEGORIES TABLE.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77593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49BB-1F8A-436B-B9DE-1AC159F2B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932" y="766824"/>
            <a:ext cx="8534136" cy="713633"/>
          </a:xfrm>
        </p:spPr>
        <p:txBody>
          <a:bodyPr/>
          <a:lstStyle/>
          <a:p>
            <a:r>
              <a:rPr lang="en-IN" sz="2800" dirty="0">
                <a:solidFill>
                  <a:srgbClr val="008000"/>
                </a:solidFill>
                <a:latin typeface="Consolas" panose="020B0609020204030204" pitchFamily="49" charset="0"/>
              </a:rPr>
              <a:t>3.Sales Representatives</a:t>
            </a:r>
            <a:endParaRPr lang="en-I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49B4B2-7443-4FD6-A44E-9FCAC5E798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29" t="22420" r="49048" b="36290"/>
          <a:stretch/>
        </p:blipFill>
        <p:spPr>
          <a:xfrm>
            <a:off x="4005942" y="1712686"/>
            <a:ext cx="3904344" cy="2830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84990D-B5AA-4ECF-92AF-D9CF92CAC028}"/>
              </a:ext>
            </a:extLst>
          </p:cNvPr>
          <p:cNvSpPr txBox="1"/>
          <p:nvPr/>
        </p:nvSpPr>
        <p:spPr>
          <a:xfrm>
            <a:off x="3149600" y="5007429"/>
            <a:ext cx="7736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WE USE </a:t>
            </a:r>
            <a:r>
              <a:rPr lang="en-US" b="1" dirty="0"/>
              <a:t>WHERE CLAUSE </a:t>
            </a:r>
            <a:r>
              <a:rPr lang="en-US" dirty="0"/>
              <a:t>TO FILTER THE VALUES.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8759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B930F-0B28-4FFB-8989-08BBFA437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361" y="809152"/>
            <a:ext cx="9564782" cy="568489"/>
          </a:xfrm>
        </p:spPr>
        <p:txBody>
          <a:bodyPr/>
          <a:lstStyle/>
          <a:p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4.Sales Representatives in the United States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AC9A3F-9D30-48A4-9D7E-9FAAB78460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10" t="22420" r="37024" b="42854"/>
          <a:stretch/>
        </p:blipFill>
        <p:spPr>
          <a:xfrm>
            <a:off x="3403599" y="1886857"/>
            <a:ext cx="5384801" cy="23803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AD79F6-0349-4D21-B2B2-593FA6A86911}"/>
              </a:ext>
            </a:extLst>
          </p:cNvPr>
          <p:cNvSpPr txBox="1"/>
          <p:nvPr/>
        </p:nvSpPr>
        <p:spPr>
          <a:xfrm>
            <a:off x="2554514" y="4717143"/>
            <a:ext cx="6662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WE USE </a:t>
            </a:r>
            <a:r>
              <a:rPr lang="en-US" b="1" dirty="0"/>
              <a:t>WHERE CLAUSE </a:t>
            </a:r>
            <a:r>
              <a:rPr lang="en-US" dirty="0"/>
              <a:t>TO FILTER AND USE </a:t>
            </a:r>
            <a:r>
              <a:rPr lang="en-US" b="1" dirty="0"/>
              <a:t>AND OPERATOR </a:t>
            </a:r>
            <a:r>
              <a:rPr lang="en-US" dirty="0"/>
              <a:t>TO COMBINE MULTIPLE CONDITIONS.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05577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26EA7-F0DD-4C50-9795-66AEEA29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932" y="766825"/>
            <a:ext cx="8534136" cy="568490"/>
          </a:xfrm>
        </p:spPr>
        <p:txBody>
          <a:bodyPr/>
          <a:lstStyle/>
          <a:p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5.Orders placed by specific </a:t>
            </a:r>
            <a:r>
              <a:rPr lang="en-US" sz="2800" dirty="0" err="1">
                <a:solidFill>
                  <a:srgbClr val="008000"/>
                </a:solidFill>
                <a:latin typeface="Consolas" panose="020B0609020204030204" pitchFamily="49" charset="0"/>
              </a:rPr>
              <a:t>EmployeeID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C55D34-BA57-48DC-A74B-A0DBC129C9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10" t="21361" r="53095" b="8551"/>
          <a:stretch/>
        </p:blipFill>
        <p:spPr>
          <a:xfrm>
            <a:off x="2206169" y="1335315"/>
            <a:ext cx="3425373" cy="48042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62F94E-54B2-49FF-B4A8-8ED3559C2CE5}"/>
              </a:ext>
            </a:extLst>
          </p:cNvPr>
          <p:cNvSpPr txBox="1"/>
          <p:nvPr/>
        </p:nvSpPr>
        <p:spPr>
          <a:xfrm>
            <a:off x="7416800" y="3136206"/>
            <a:ext cx="26851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WE USE </a:t>
            </a:r>
            <a:r>
              <a:rPr lang="en-US" b="1" dirty="0"/>
              <a:t>WHERE CLAUSE </a:t>
            </a:r>
            <a:r>
              <a:rPr lang="en-US" dirty="0"/>
              <a:t>TO FILTER RECORDS.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3151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setVTI">
  <a:themeElements>
    <a:clrScheme name="Custom 20">
      <a:dk1>
        <a:srgbClr val="000000"/>
      </a:dk1>
      <a:lt1>
        <a:sysClr val="window" lastClr="FFFFFF"/>
      </a:lt1>
      <a:dk2>
        <a:srgbClr val="2C3948"/>
      </a:dk2>
      <a:lt2>
        <a:srgbClr val="F4F4F4"/>
      </a:lt2>
      <a:accent1>
        <a:srgbClr val="F49D90"/>
      </a:accent1>
      <a:accent2>
        <a:srgbClr val="D6947C"/>
      </a:accent2>
      <a:accent3>
        <a:srgbClr val="BF8484"/>
      </a:accent3>
      <a:accent4>
        <a:srgbClr val="96A9AA"/>
      </a:accent4>
      <a:accent5>
        <a:srgbClr val="DD796C"/>
      </a:accent5>
      <a:accent6>
        <a:srgbClr val="D09145"/>
      </a:accent6>
      <a:hlink>
        <a:srgbClr val="DF686A"/>
      </a:hlink>
      <a:folHlink>
        <a:srgbClr val="F93F1C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B665E41-66EB-401D-940D-8E7024721BE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B37DAF-AFAF-4561-A80B-C76198EBD319}">
  <ds:schemaRefs>
    <ds:schemaRef ds:uri="http://purl.org/dc/elements/1.1/"/>
    <ds:schemaRef ds:uri="http://purl.org/dc/terms/"/>
    <ds:schemaRef ds:uri="230e9df3-be65-4c73-a93b-d1236ebd677e"/>
    <ds:schemaRef ds:uri="http://schemas.microsoft.com/office/2006/documentManagement/types"/>
    <ds:schemaRef ds:uri="http://schemas.openxmlformats.org/package/2006/metadata/core-properties"/>
    <ds:schemaRef ds:uri="71af3243-3dd4-4a8d-8c0d-dd76da1f02a5"/>
    <ds:schemaRef ds:uri="http://purl.org/dc/dcmitype/"/>
    <ds:schemaRef ds:uri="http://schemas.microsoft.com/office/infopath/2007/PartnerControls"/>
    <ds:schemaRef ds:uri="http://schemas.microsoft.com/sharepoint/v3"/>
    <ds:schemaRef ds:uri="16c05727-aa75-4e4a-9b5f-8a80a1165891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29436BC-77AE-4AEE-A282-4E162A1CAA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Offset design</Template>
  <TotalTime>342</TotalTime>
  <Words>477</Words>
  <Application>Microsoft Office PowerPoint</Application>
  <PresentationFormat>Widescreen</PresentationFormat>
  <Paragraphs>62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Consolas</vt:lpstr>
      <vt:lpstr>Dante</vt:lpstr>
      <vt:lpstr>Dante (Headings)2</vt:lpstr>
      <vt:lpstr>Helvetica Neue Medium</vt:lpstr>
      <vt:lpstr>Wingdings</vt:lpstr>
      <vt:lpstr>Wingdings 2</vt:lpstr>
      <vt:lpstr>OffsetVTI</vt:lpstr>
      <vt:lpstr>NORTHWIND SALES DATA ANALYSIS</vt:lpstr>
      <vt:lpstr>AGENDA</vt:lpstr>
      <vt:lpstr>DATA ANALYSIS</vt:lpstr>
      <vt:lpstr>NORTHWIND SALES DATA ANALYSIS</vt:lpstr>
      <vt:lpstr>1.Which shippers do we have?</vt:lpstr>
      <vt:lpstr>2.Certain fields from Categories</vt:lpstr>
      <vt:lpstr>3.Sales Representatives</vt:lpstr>
      <vt:lpstr>4.Sales Representatives in the United States</vt:lpstr>
      <vt:lpstr>5.Orders placed by specific EmployeeID </vt:lpstr>
      <vt:lpstr>6.Suppliers and ContactTitles</vt:lpstr>
      <vt:lpstr>7.Products with “queso” in ProductName</vt:lpstr>
      <vt:lpstr>8.Orders shipping to France or Belgium</vt:lpstr>
      <vt:lpstr>9.Orders shipping to any country in Latin America</vt:lpstr>
      <vt:lpstr>10.Employees, in order of age</vt:lpstr>
      <vt:lpstr>11.Showing only the Date with a DateTime field</vt:lpstr>
      <vt:lpstr>12.Employees full name</vt:lpstr>
      <vt:lpstr>14.How many customers?</vt:lpstr>
      <vt:lpstr>KEY TAKEAWAYS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NORTHWIND SALES DATA ANALYSIS</dc:title>
  <dc:creator>Gagana R</dc:creator>
  <cp:lastModifiedBy>Gagana R</cp:lastModifiedBy>
  <cp:revision>16</cp:revision>
  <dcterms:created xsi:type="dcterms:W3CDTF">2025-05-11T08:52:51Z</dcterms:created>
  <dcterms:modified xsi:type="dcterms:W3CDTF">2025-05-11T14:37:50Z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